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9" r:id="rId4"/>
    <p:sldId id="258" r:id="rId5"/>
    <p:sldId id="259" r:id="rId6"/>
    <p:sldId id="261" r:id="rId7"/>
    <p:sldId id="262" r:id="rId8"/>
    <p:sldId id="263" r:id="rId9"/>
    <p:sldId id="264" r:id="rId10"/>
    <p:sldId id="265" r:id="rId11"/>
    <p:sldId id="266" r:id="rId12"/>
    <p:sldId id="268" r:id="rId13"/>
    <p:sldId id="267"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B" initials="DB" lastIdx="1" clrIdx="0">
    <p:extLst>
      <p:ext uri="{19B8F6BF-5375-455C-9EA6-DF929625EA0E}">
        <p15:presenceInfo xmlns:p15="http://schemas.microsoft.com/office/powerpoint/2012/main" userId="93186d465fbb8f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9" autoAdjust="0"/>
    <p:restoredTop sz="94195" autoAdjust="0"/>
  </p:normalViewPr>
  <p:slideViewPr>
    <p:cSldViewPr snapToGrid="0">
      <p:cViewPr varScale="1">
        <p:scale>
          <a:sx n="67" d="100"/>
          <a:sy n="67" d="100"/>
        </p:scale>
        <p:origin x="72" y="3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Harris" userId="51f224c9aff3d06d" providerId="LiveId" clId="{775F942E-8709-4458-851A-CC591BC583CA}"/>
    <pc:docChg chg="modSld sldOrd">
      <pc:chgData name="Chris Harris" userId="51f224c9aff3d06d" providerId="LiveId" clId="{775F942E-8709-4458-851A-CC591BC583CA}" dt="2020-06-28T12:53:59.568" v="1"/>
      <pc:docMkLst>
        <pc:docMk/>
      </pc:docMkLst>
      <pc:sldChg chg="ord">
        <pc:chgData name="Chris Harris" userId="51f224c9aff3d06d" providerId="LiveId" clId="{775F942E-8709-4458-851A-CC591BC583CA}" dt="2020-06-28T12:53:59.568" v="1"/>
        <pc:sldMkLst>
          <pc:docMk/>
          <pc:sldMk cId="3205481552"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1C1AC24-FE77-4F9F-AE73-A7B50F55752E}" type="datetimeFigureOut">
              <a:rPr lang="en-US" smtClean="0"/>
              <a:t>6/28/2020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E4F4D30-D3DA-4028-AC2E-49F72339F09B}" type="slidenum">
              <a:rPr lang="en-US" smtClean="0"/>
              <a:t>‹#›</a:t>
            </a:fld>
            <a:endParaRPr lang="en-US"/>
          </a:p>
        </p:txBody>
      </p:sp>
    </p:spTree>
    <p:extLst>
      <p:ext uri="{BB962C8B-B14F-4D97-AF65-F5344CB8AC3E}">
        <p14:creationId xmlns:p14="http://schemas.microsoft.com/office/powerpoint/2010/main" val="762449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4F4D30-D3DA-4028-AC2E-49F72339F09B}" type="slidenum">
              <a:rPr lang="en-US" smtClean="0"/>
              <a:t>2</a:t>
            </a:fld>
            <a:endParaRPr lang="en-US"/>
          </a:p>
        </p:txBody>
      </p:sp>
    </p:spTree>
    <p:extLst>
      <p:ext uri="{BB962C8B-B14F-4D97-AF65-F5344CB8AC3E}">
        <p14:creationId xmlns:p14="http://schemas.microsoft.com/office/powerpoint/2010/main" val="3281311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93C8-6C99-46F7-837B-802ADD372D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4DE9D5-85D9-45AC-AC7F-9FE149C8EA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B2D318-D3D0-44CB-86ED-56603BDF0ED8}"/>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5" name="Footer Placeholder 4">
            <a:extLst>
              <a:ext uri="{FF2B5EF4-FFF2-40B4-BE49-F238E27FC236}">
                <a16:creationId xmlns:a16="http://schemas.microsoft.com/office/drawing/2014/main" id="{67694E05-14F7-4A37-AF2C-D0335151F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0DF01-9D13-4400-A244-D866BAF2229C}"/>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35983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E2A02-B442-49C4-A7FB-321034407A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236065-FA64-4C24-B7EE-9951E32761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C072BA-132E-4980-9C62-D332651A83AE}"/>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5" name="Footer Placeholder 4">
            <a:extLst>
              <a:ext uri="{FF2B5EF4-FFF2-40B4-BE49-F238E27FC236}">
                <a16:creationId xmlns:a16="http://schemas.microsoft.com/office/drawing/2014/main" id="{A4A7C21B-11B9-41F0-9A58-3A8D340CF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33765-8E09-49CF-A500-8AE0D9DC5C64}"/>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407462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3916A5-DC79-40D7-B303-2C1F12EDC3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90B505-E98E-4B31-9C8B-593F872862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953E1-09DE-48D5-87F4-50F3C78B8B81}"/>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5" name="Footer Placeholder 4">
            <a:extLst>
              <a:ext uri="{FF2B5EF4-FFF2-40B4-BE49-F238E27FC236}">
                <a16:creationId xmlns:a16="http://schemas.microsoft.com/office/drawing/2014/main" id="{840905DF-DD24-4872-A9F5-6A27323FE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8AFCE-07B1-40C1-B0B7-45DAFEC295DE}"/>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410329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5ED22-516F-484F-8D26-098064490E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3ED561-B5E8-4D1A-A433-6B003BF71E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317C3-63F7-4D66-A555-16714E85C5E3}"/>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5" name="Footer Placeholder 4">
            <a:extLst>
              <a:ext uri="{FF2B5EF4-FFF2-40B4-BE49-F238E27FC236}">
                <a16:creationId xmlns:a16="http://schemas.microsoft.com/office/drawing/2014/main" id="{C5DCB7F4-F235-4B54-AEA5-DE397DE533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8024F-42E0-4B97-9ECE-D672CA585EB8}"/>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69827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98C1-7ADD-423A-8E1F-AB00364155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886C67-C013-4362-B99B-8FE07D8E7A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6B680C-A1E0-4CE5-97E2-D3D820F3D2FF}"/>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5" name="Footer Placeholder 4">
            <a:extLst>
              <a:ext uri="{FF2B5EF4-FFF2-40B4-BE49-F238E27FC236}">
                <a16:creationId xmlns:a16="http://schemas.microsoft.com/office/drawing/2014/main" id="{E97FDC13-FB89-43CF-BFA4-61198C7A9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1543C-0C83-48FB-B5BC-8E75510F0A7B}"/>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357316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28F44-1F3C-4CFF-8739-ADB1E02D6F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19032B-406D-40EB-99E4-5903B6C15C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20629E-5DF2-4CF1-86C8-D9D4CDF890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0504D4-29A9-46B0-AFB5-FFB5FCD5BF07}"/>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6" name="Footer Placeholder 5">
            <a:extLst>
              <a:ext uri="{FF2B5EF4-FFF2-40B4-BE49-F238E27FC236}">
                <a16:creationId xmlns:a16="http://schemas.microsoft.com/office/drawing/2014/main" id="{5F2257B2-EE1F-4FC5-BCCE-6939DDC02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333A03-D46F-458F-94EC-2FBF06B7F8B3}"/>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147579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286F-DACB-4C18-A601-E5000CC753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8936ED-5777-440B-9209-017E096AB5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1E02FD-F746-4212-BE45-EFAF445711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426074-0220-4339-A2E0-599B0F054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D367DC-8667-4726-9D64-D2CA1C1551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A3A484-4F95-4E5B-A080-F80ACA358B38}"/>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8" name="Footer Placeholder 7">
            <a:extLst>
              <a:ext uri="{FF2B5EF4-FFF2-40B4-BE49-F238E27FC236}">
                <a16:creationId xmlns:a16="http://schemas.microsoft.com/office/drawing/2014/main" id="{2616C3DE-6313-4705-911E-36D371E4C4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90512B-D1E0-49BA-8EEE-FE768D3C2EFC}"/>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267235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0EBC-E036-4CB0-8A5C-CAFE4628E8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E6AE81-2F3D-46B7-999C-F9ABAF2C2231}"/>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4" name="Footer Placeholder 3">
            <a:extLst>
              <a:ext uri="{FF2B5EF4-FFF2-40B4-BE49-F238E27FC236}">
                <a16:creationId xmlns:a16="http://schemas.microsoft.com/office/drawing/2014/main" id="{9B60F74B-9FF9-4B46-98F7-57327126F6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CD4F6C-7ADF-43F7-B1C9-C58963E204F3}"/>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2220637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644833-FA04-44F6-94AC-B8D188EDB195}"/>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3" name="Footer Placeholder 2">
            <a:extLst>
              <a:ext uri="{FF2B5EF4-FFF2-40B4-BE49-F238E27FC236}">
                <a16:creationId xmlns:a16="http://schemas.microsoft.com/office/drawing/2014/main" id="{C05F3244-F814-45F1-A935-C9C9BCED02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EF0297-C127-4C42-A6C7-DC85721453F4}"/>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408685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A0C2D-0CDD-4835-968E-BA74F5DCA7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FD3621-A051-4E6B-8BCF-B5F2DDAD7D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ED7FC8-BEF7-445F-9638-A862EBDA4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3BA6D2-061B-4ACB-97A6-0BA38FE9ADDA}"/>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6" name="Footer Placeholder 5">
            <a:extLst>
              <a:ext uri="{FF2B5EF4-FFF2-40B4-BE49-F238E27FC236}">
                <a16:creationId xmlns:a16="http://schemas.microsoft.com/office/drawing/2014/main" id="{91475D04-653F-41C8-B902-6E95BDD0C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203BD5-9ED4-46E4-A623-2BE6C70B446D}"/>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253017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019F7-6752-4BC1-B139-3AF62167A0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11172F-0063-4BC0-A1A3-55F4CDF33B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85DAF-A074-4A26-A176-73440E3B1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6D114-37F2-4971-90F1-0573651E2993}"/>
              </a:ext>
            </a:extLst>
          </p:cNvPr>
          <p:cNvSpPr>
            <a:spLocks noGrp="1"/>
          </p:cNvSpPr>
          <p:nvPr>
            <p:ph type="dt" sz="half" idx="10"/>
          </p:nvPr>
        </p:nvSpPr>
        <p:spPr/>
        <p:txBody>
          <a:bodyPr/>
          <a:lstStyle/>
          <a:p>
            <a:fld id="{0081E658-35E8-4289-9EA3-3EE59E798ECF}" type="datetimeFigureOut">
              <a:rPr lang="en-US" smtClean="0"/>
              <a:t>6/28/2020</a:t>
            </a:fld>
            <a:endParaRPr lang="en-US"/>
          </a:p>
        </p:txBody>
      </p:sp>
      <p:sp>
        <p:nvSpPr>
          <p:cNvPr id="6" name="Footer Placeholder 5">
            <a:extLst>
              <a:ext uri="{FF2B5EF4-FFF2-40B4-BE49-F238E27FC236}">
                <a16:creationId xmlns:a16="http://schemas.microsoft.com/office/drawing/2014/main" id="{AC54FC78-B474-4D27-A185-4DE3757B5B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DACD64-133D-4268-ABE6-AB31D6995ACB}"/>
              </a:ext>
            </a:extLst>
          </p:cNvPr>
          <p:cNvSpPr>
            <a:spLocks noGrp="1"/>
          </p:cNvSpPr>
          <p:nvPr>
            <p:ph type="sldNum" sz="quarter" idx="12"/>
          </p:nvPr>
        </p:nvSpPr>
        <p:spPr/>
        <p:txBody>
          <a:bodyPr/>
          <a:lstStyle/>
          <a:p>
            <a:fld id="{4254D706-D0BD-4B4B-B8F9-896F75DC037C}" type="slidenum">
              <a:rPr lang="en-US" smtClean="0"/>
              <a:t>‹#›</a:t>
            </a:fld>
            <a:endParaRPr lang="en-US"/>
          </a:p>
        </p:txBody>
      </p:sp>
    </p:spTree>
    <p:extLst>
      <p:ext uri="{BB962C8B-B14F-4D97-AF65-F5344CB8AC3E}">
        <p14:creationId xmlns:p14="http://schemas.microsoft.com/office/powerpoint/2010/main" val="2154921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598787-21D5-41AA-A5D2-301B758EE1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DB3EB1-84CC-4446-BA35-F4FA3F584E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1A26D-3B42-4C7B-B72A-A89EEC4E18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1E658-35E8-4289-9EA3-3EE59E798ECF}" type="datetimeFigureOut">
              <a:rPr lang="en-US" smtClean="0"/>
              <a:t>6/28/2020</a:t>
            </a:fld>
            <a:endParaRPr lang="en-US"/>
          </a:p>
        </p:txBody>
      </p:sp>
      <p:sp>
        <p:nvSpPr>
          <p:cNvPr id="5" name="Footer Placeholder 4">
            <a:extLst>
              <a:ext uri="{FF2B5EF4-FFF2-40B4-BE49-F238E27FC236}">
                <a16:creationId xmlns:a16="http://schemas.microsoft.com/office/drawing/2014/main" id="{0EFDD7C1-C4DC-4406-9226-596018E814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66D708-0B7D-4AA5-A5EF-D0D155FEDD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4D706-D0BD-4B4B-B8F9-896F75DC037C}" type="slidenum">
              <a:rPr lang="en-US" smtClean="0"/>
              <a:t>‹#›</a:t>
            </a:fld>
            <a:endParaRPr lang="en-US"/>
          </a:p>
        </p:txBody>
      </p:sp>
    </p:spTree>
    <p:extLst>
      <p:ext uri="{BB962C8B-B14F-4D97-AF65-F5344CB8AC3E}">
        <p14:creationId xmlns:p14="http://schemas.microsoft.com/office/powerpoint/2010/main" val="427463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19D85-398C-438F-96FB-6EB2E6317B4B}"/>
              </a:ext>
            </a:extLst>
          </p:cNvPr>
          <p:cNvSpPr>
            <a:spLocks noGrp="1"/>
          </p:cNvSpPr>
          <p:nvPr>
            <p:ph type="ctrTitle"/>
          </p:nvPr>
        </p:nvSpPr>
        <p:spPr/>
        <p:txBody>
          <a:bodyPr/>
          <a:lstStyle/>
          <a:p>
            <a:r>
              <a:rPr lang="en-US" dirty="0"/>
              <a:t>s</a:t>
            </a:r>
          </a:p>
        </p:txBody>
      </p:sp>
      <p:sp>
        <p:nvSpPr>
          <p:cNvPr id="3" name="Subtitle 2">
            <a:extLst>
              <a:ext uri="{FF2B5EF4-FFF2-40B4-BE49-F238E27FC236}">
                <a16:creationId xmlns:a16="http://schemas.microsoft.com/office/drawing/2014/main" id="{131632D8-39F1-4E54-82E4-58F351AC9857}"/>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36D7AC76-3EE4-478F-ABC6-876E12D8C6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743" y="174812"/>
            <a:ext cx="10933385" cy="5439332"/>
          </a:xfrm>
          <a:prstGeom prst="rect">
            <a:avLst/>
          </a:prstGeom>
        </p:spPr>
      </p:pic>
      <p:sp>
        <p:nvSpPr>
          <p:cNvPr id="6" name="Footer Placeholder 5">
            <a:extLst>
              <a:ext uri="{FF2B5EF4-FFF2-40B4-BE49-F238E27FC236}">
                <a16:creationId xmlns:a16="http://schemas.microsoft.com/office/drawing/2014/main" id="{04BB76AF-5374-4C9B-B7F1-FDA37C4B659D}"/>
              </a:ext>
            </a:extLst>
          </p:cNvPr>
          <p:cNvSpPr>
            <a:spLocks noGrp="1"/>
          </p:cNvSpPr>
          <p:nvPr>
            <p:ph type="ftr" sz="quarter" idx="11"/>
          </p:nvPr>
        </p:nvSpPr>
        <p:spPr>
          <a:xfrm>
            <a:off x="2111188" y="5614144"/>
            <a:ext cx="7363888" cy="1069044"/>
          </a:xfrm>
        </p:spPr>
        <p:txBody>
          <a:bodyPr/>
          <a:lstStyle/>
          <a:p>
            <a:r>
              <a:rPr lang="en-US" sz="4800" dirty="0"/>
              <a:t>The 8th Pillar of Joy</a:t>
            </a:r>
          </a:p>
          <a:p>
            <a:r>
              <a:rPr lang="en-US" sz="3200" dirty="0"/>
              <a:t>Presented by Tim </a:t>
            </a:r>
            <a:r>
              <a:rPr lang="en-US" sz="3200" dirty="0" err="1"/>
              <a:t>Smalarz</a:t>
            </a:r>
            <a:endParaRPr lang="en-US" sz="3200" dirty="0"/>
          </a:p>
        </p:txBody>
      </p:sp>
    </p:spTree>
    <p:extLst>
      <p:ext uri="{BB962C8B-B14F-4D97-AF65-F5344CB8AC3E}">
        <p14:creationId xmlns:p14="http://schemas.microsoft.com/office/powerpoint/2010/main" val="4269774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6347-2A84-4686-BA6A-C930DF2938FC}"/>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F71085C7-DFD3-4DF1-A59B-9B58082D4A13}"/>
              </a:ext>
            </a:extLst>
          </p:cNvPr>
          <p:cNvSpPr>
            <a:spLocks noGrp="1"/>
          </p:cNvSpPr>
          <p:nvPr>
            <p:ph type="body" idx="1"/>
          </p:nvPr>
        </p:nvSpPr>
        <p:spPr/>
        <p:txBody>
          <a:bodyPr/>
          <a:lstStyle/>
          <a:p>
            <a:endParaRPr lang="en-US"/>
          </a:p>
        </p:txBody>
      </p:sp>
      <p:pic>
        <p:nvPicPr>
          <p:cNvPr id="8" name="Content Placeholder 7">
            <a:extLst>
              <a:ext uri="{FF2B5EF4-FFF2-40B4-BE49-F238E27FC236}">
                <a16:creationId xmlns:a16="http://schemas.microsoft.com/office/drawing/2014/main" id="{F0D20B40-06FB-45C2-863A-F3590296141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470647"/>
            <a:ext cx="6172200" cy="5889812"/>
          </a:xfrm>
        </p:spPr>
      </p:pic>
      <p:sp>
        <p:nvSpPr>
          <p:cNvPr id="5" name="Text Placeholder 4">
            <a:extLst>
              <a:ext uri="{FF2B5EF4-FFF2-40B4-BE49-F238E27FC236}">
                <a16:creationId xmlns:a16="http://schemas.microsoft.com/office/drawing/2014/main" id="{E50E300D-4D78-469C-A4EF-85381B12754A}"/>
              </a:ext>
            </a:extLst>
          </p:cNvPr>
          <p:cNvSpPr>
            <a:spLocks noGrp="1"/>
          </p:cNvSpPr>
          <p:nvPr>
            <p:ph type="body" sz="quarter" idx="3"/>
          </p:nvPr>
        </p:nvSpPr>
        <p:spPr/>
        <p:txBody>
          <a:bodyPr/>
          <a:lstStyle/>
          <a:p>
            <a:endParaRPr lang="en-US"/>
          </a:p>
        </p:txBody>
      </p:sp>
      <p:pic>
        <p:nvPicPr>
          <p:cNvPr id="10" name="Content Placeholder 9">
            <a:extLst>
              <a:ext uri="{FF2B5EF4-FFF2-40B4-BE49-F238E27FC236}">
                <a16:creationId xmlns:a16="http://schemas.microsoft.com/office/drawing/2014/main" id="{E5481735-F606-41CC-91BE-689632EBACB9}"/>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470647"/>
            <a:ext cx="6019800" cy="5889812"/>
          </a:xfrm>
        </p:spPr>
      </p:pic>
    </p:spTree>
    <p:extLst>
      <p:ext uri="{BB962C8B-B14F-4D97-AF65-F5344CB8AC3E}">
        <p14:creationId xmlns:p14="http://schemas.microsoft.com/office/powerpoint/2010/main" val="755588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C22A35-3B81-44CD-81A3-0E3D7A09620A}"/>
              </a:ext>
            </a:extLst>
          </p:cNvPr>
          <p:cNvSpPr>
            <a:spLocks noGrp="1"/>
          </p:cNvSpPr>
          <p:nvPr>
            <p:ph type="title"/>
          </p:nvPr>
        </p:nvSpPr>
        <p:spPr/>
        <p:txBody>
          <a:bodyPr/>
          <a:lstStyle/>
          <a:p>
            <a:endParaRPr lang="en-US"/>
          </a:p>
        </p:txBody>
      </p:sp>
      <p:pic>
        <p:nvPicPr>
          <p:cNvPr id="7" name="Picture 6">
            <a:extLst>
              <a:ext uri="{FF2B5EF4-FFF2-40B4-BE49-F238E27FC236}">
                <a16:creationId xmlns:a16="http://schemas.microsoft.com/office/drawing/2014/main" id="{9BAE965B-E4C3-48E9-9403-96986B538B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175"/>
            <a:ext cx="12192000" cy="6858000"/>
          </a:xfrm>
          <a:prstGeom prst="rect">
            <a:avLst/>
          </a:prstGeom>
        </p:spPr>
      </p:pic>
    </p:spTree>
    <p:extLst>
      <p:ext uri="{BB962C8B-B14F-4D97-AF65-F5344CB8AC3E}">
        <p14:creationId xmlns:p14="http://schemas.microsoft.com/office/powerpoint/2010/main" val="410033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6D188-BDF8-4427-AD18-FBC4813A89C6}"/>
              </a:ext>
            </a:extLst>
          </p:cNvPr>
          <p:cNvSpPr>
            <a:spLocks noGrp="1"/>
          </p:cNvSpPr>
          <p:nvPr>
            <p:ph type="title"/>
          </p:nvPr>
        </p:nvSpPr>
        <p:spPr/>
        <p:txBody>
          <a:bodyPr>
            <a:normAutofit/>
          </a:bodyPr>
          <a:lstStyle/>
          <a:p>
            <a:pPr algn="ctr"/>
            <a:r>
              <a:rPr lang="en-US" sz="4000" dirty="0"/>
              <a:t>Generosity Practices</a:t>
            </a:r>
          </a:p>
        </p:txBody>
      </p:sp>
      <p:sp>
        <p:nvSpPr>
          <p:cNvPr id="3" name="Content Placeholder 2">
            <a:extLst>
              <a:ext uri="{FF2B5EF4-FFF2-40B4-BE49-F238E27FC236}">
                <a16:creationId xmlns:a16="http://schemas.microsoft.com/office/drawing/2014/main" id="{7809F5B7-C2A5-40B8-B635-3C15A2B25713}"/>
              </a:ext>
            </a:extLst>
          </p:cNvPr>
          <p:cNvSpPr>
            <a:spLocks noGrp="1"/>
          </p:cNvSpPr>
          <p:nvPr>
            <p:ph idx="1"/>
          </p:nvPr>
        </p:nvSpPr>
        <p:spPr/>
        <p:txBody>
          <a:bodyPr>
            <a:normAutofit fontScale="92500"/>
          </a:bodyPr>
          <a:lstStyle/>
          <a:p>
            <a:pPr marL="514350" indent="-514350">
              <a:buFont typeface="+mj-lt"/>
              <a:buAutoNum type="arabicPeriod"/>
            </a:pPr>
            <a:r>
              <a:rPr lang="en-US" b="1" dirty="0"/>
              <a:t>Material Giving</a:t>
            </a:r>
            <a:r>
              <a:rPr lang="en-US" dirty="0"/>
              <a:t>: There is no substitute for helping to lessen the inequality and injustice that are such enduring features of our world.</a:t>
            </a:r>
          </a:p>
          <a:p>
            <a:endParaRPr lang="en-US" dirty="0"/>
          </a:p>
          <a:p>
            <a:pPr marL="514350" indent="-514350">
              <a:buAutoNum type="arabicPeriod" startAt="2"/>
            </a:pPr>
            <a:r>
              <a:rPr lang="en-US" b="1" dirty="0"/>
              <a:t>Giving freedom from fear: </a:t>
            </a:r>
            <a:r>
              <a:rPr lang="en-US" dirty="0"/>
              <a:t>This can involve giving protection, counsel, or solace.  This is how we can give our time and attention to others.</a:t>
            </a:r>
          </a:p>
          <a:p>
            <a:pPr marL="514350" indent="-514350">
              <a:buAutoNum type="arabicPeriod" startAt="2"/>
            </a:pPr>
            <a:endParaRPr lang="en-US" b="1" dirty="0"/>
          </a:p>
          <a:p>
            <a:pPr marL="514350" indent="-514350">
              <a:buAutoNum type="arabicPeriod" startAt="3"/>
            </a:pPr>
            <a:r>
              <a:rPr lang="en-US" b="1" dirty="0"/>
              <a:t>Spiritual Giving:  </a:t>
            </a:r>
            <a:r>
              <a:rPr lang="en-US" dirty="0"/>
              <a:t>You don’t have to be a holy man or a spiritual teacher to give in this way.  Spiritual giving can involve giving wisdom and teachings to those who may need them, but it can also involve helping others to be more joyful through the generosity of your own spirit.</a:t>
            </a:r>
            <a:endParaRPr lang="en-US" b="1" dirty="0"/>
          </a:p>
        </p:txBody>
      </p:sp>
    </p:spTree>
    <p:extLst>
      <p:ext uri="{BB962C8B-B14F-4D97-AF65-F5344CB8AC3E}">
        <p14:creationId xmlns:p14="http://schemas.microsoft.com/office/powerpoint/2010/main" val="320548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A7400-A04D-43D8-B07A-3A911309D3BA}"/>
              </a:ext>
            </a:extLst>
          </p:cNvPr>
          <p:cNvSpPr>
            <a:spLocks noGrp="1"/>
          </p:cNvSpPr>
          <p:nvPr>
            <p:ph type="ctrTitle"/>
          </p:nvPr>
        </p:nvSpPr>
        <p:spPr>
          <a:xfrm>
            <a:off x="1119947" y="1320014"/>
            <a:ext cx="9144000" cy="1947621"/>
          </a:xfrm>
        </p:spPr>
        <p:txBody>
          <a:bodyPr>
            <a:normAutofit/>
          </a:bodyPr>
          <a:lstStyle/>
          <a:p>
            <a:r>
              <a:rPr lang="en-US" sz="7200" dirty="0"/>
              <a:t>DISCUSSION</a:t>
            </a:r>
          </a:p>
        </p:txBody>
      </p:sp>
      <p:sp>
        <p:nvSpPr>
          <p:cNvPr id="3" name="Subtitle 2">
            <a:extLst>
              <a:ext uri="{FF2B5EF4-FFF2-40B4-BE49-F238E27FC236}">
                <a16:creationId xmlns:a16="http://schemas.microsoft.com/office/drawing/2014/main" id="{BACF1521-0ABA-4DBA-989F-A7CB445BE10C}"/>
              </a:ext>
            </a:extLst>
          </p:cNvPr>
          <p:cNvSpPr>
            <a:spLocks noGrp="1"/>
          </p:cNvSpPr>
          <p:nvPr>
            <p:ph type="subTitle" idx="1"/>
          </p:nvPr>
        </p:nvSpPr>
        <p:spPr>
          <a:xfrm>
            <a:off x="1524000" y="3267636"/>
            <a:ext cx="9144000" cy="2716306"/>
          </a:xfrm>
        </p:spPr>
        <p:txBody>
          <a:bodyPr>
            <a:normAutofit/>
          </a:bodyPr>
          <a:lstStyle/>
          <a:p>
            <a:endParaRPr lang="en-US" dirty="0"/>
          </a:p>
          <a:p>
            <a:r>
              <a:rPr lang="en-US" sz="4800" dirty="0"/>
              <a:t>What does generosity mean to you?</a:t>
            </a:r>
          </a:p>
        </p:txBody>
      </p:sp>
    </p:spTree>
    <p:extLst>
      <p:ext uri="{BB962C8B-B14F-4D97-AF65-F5344CB8AC3E}">
        <p14:creationId xmlns:p14="http://schemas.microsoft.com/office/powerpoint/2010/main" val="81373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D1105F-2EEA-4BD9-93BF-85F2EDE73D13}"/>
              </a:ext>
            </a:extLst>
          </p:cNvPr>
          <p:cNvSpPr>
            <a:spLocks noGrp="1"/>
          </p:cNvSpPr>
          <p:nvPr>
            <p:ph type="title"/>
          </p:nvPr>
        </p:nvSpPr>
        <p:spPr>
          <a:xfrm>
            <a:off x="838200" y="152400"/>
            <a:ext cx="10515600" cy="800100"/>
          </a:xfrm>
        </p:spPr>
        <p:txBody>
          <a:bodyPr>
            <a:noAutofit/>
          </a:bodyPr>
          <a:lstStyle/>
          <a:p>
            <a:pPr algn="ctr"/>
            <a:r>
              <a:rPr lang="en-US" sz="2000" dirty="0"/>
              <a:t>Slide 1</a:t>
            </a:r>
          </a:p>
        </p:txBody>
      </p:sp>
      <p:sp>
        <p:nvSpPr>
          <p:cNvPr id="9" name="Content Placeholder 8">
            <a:extLst>
              <a:ext uri="{FF2B5EF4-FFF2-40B4-BE49-F238E27FC236}">
                <a16:creationId xmlns:a16="http://schemas.microsoft.com/office/drawing/2014/main" id="{A6203F06-B48F-4F06-98C3-B88A4285CEDB}"/>
              </a:ext>
            </a:extLst>
          </p:cNvPr>
          <p:cNvSpPr>
            <a:spLocks noGrp="1"/>
          </p:cNvSpPr>
          <p:nvPr>
            <p:ph idx="1"/>
          </p:nvPr>
        </p:nvSpPr>
        <p:spPr>
          <a:xfrm>
            <a:off x="838200" y="863600"/>
            <a:ext cx="10515600" cy="5313363"/>
          </a:xfrm>
        </p:spPr>
        <p:txBody>
          <a:bodyPr>
            <a:normAutofit fontScale="85000" lnSpcReduction="20000"/>
          </a:bodyPr>
          <a:lstStyle/>
          <a:p>
            <a:pPr marL="0" indent="0">
              <a:buNone/>
            </a:pPr>
            <a:r>
              <a:rPr lang="en-US" sz="4800" b="1" dirty="0"/>
              <a:t>Generosity is often a natural outgrowth of compassion.</a:t>
            </a:r>
          </a:p>
          <a:p>
            <a:pPr marL="0" indent="0">
              <a:buNone/>
            </a:pPr>
            <a:endParaRPr lang="en-US" sz="4000" b="1" dirty="0"/>
          </a:p>
          <a:p>
            <a:r>
              <a:rPr lang="en-US" sz="5200" dirty="0"/>
              <a:t>The line between the two can be hard to distinguish.</a:t>
            </a:r>
          </a:p>
          <a:p>
            <a:r>
              <a:rPr lang="en-US" sz="5200" dirty="0"/>
              <a:t>We don’t need to wait until the feelings of compassion arise before we choose to be generous.</a:t>
            </a:r>
          </a:p>
          <a:p>
            <a:r>
              <a:rPr lang="en-US" sz="5200" dirty="0"/>
              <a:t>Generosity is often something that we learn to enjoy by doing.</a:t>
            </a:r>
          </a:p>
        </p:txBody>
      </p:sp>
    </p:spTree>
    <p:extLst>
      <p:ext uri="{BB962C8B-B14F-4D97-AF65-F5344CB8AC3E}">
        <p14:creationId xmlns:p14="http://schemas.microsoft.com/office/powerpoint/2010/main" val="91301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FFF6B-A37C-4510-94AA-6955655ADA81}"/>
              </a:ext>
            </a:extLst>
          </p:cNvPr>
          <p:cNvSpPr>
            <a:spLocks noGrp="1"/>
          </p:cNvSpPr>
          <p:nvPr>
            <p:ph type="title"/>
          </p:nvPr>
        </p:nvSpPr>
        <p:spPr>
          <a:xfrm>
            <a:off x="838200" y="365126"/>
            <a:ext cx="10515600" cy="444500"/>
          </a:xfrm>
        </p:spPr>
        <p:txBody>
          <a:bodyPr>
            <a:normAutofit/>
          </a:bodyPr>
          <a:lstStyle/>
          <a:p>
            <a:pPr algn="ctr"/>
            <a:r>
              <a:rPr lang="en-US" sz="2000" b="1" dirty="0"/>
              <a:t>Slide 2</a:t>
            </a:r>
          </a:p>
        </p:txBody>
      </p:sp>
      <p:sp>
        <p:nvSpPr>
          <p:cNvPr id="3" name="Content Placeholder 2">
            <a:extLst>
              <a:ext uri="{FF2B5EF4-FFF2-40B4-BE49-F238E27FC236}">
                <a16:creationId xmlns:a16="http://schemas.microsoft.com/office/drawing/2014/main" id="{A782A8FA-B5A3-4852-BF55-ED1FC64A78E0}"/>
              </a:ext>
            </a:extLst>
          </p:cNvPr>
          <p:cNvSpPr>
            <a:spLocks noGrp="1"/>
          </p:cNvSpPr>
          <p:nvPr>
            <p:ph idx="1"/>
          </p:nvPr>
        </p:nvSpPr>
        <p:spPr>
          <a:xfrm>
            <a:off x="838200" y="1247775"/>
            <a:ext cx="10515600" cy="4929188"/>
          </a:xfrm>
        </p:spPr>
        <p:txBody>
          <a:bodyPr>
            <a:normAutofit/>
          </a:bodyPr>
          <a:lstStyle/>
          <a:p>
            <a:pPr marL="0" indent="0">
              <a:buNone/>
            </a:pPr>
            <a:r>
              <a:rPr lang="en-US" sz="4000" b="1" dirty="0"/>
              <a:t>“Self-Forgetfulness”</a:t>
            </a:r>
            <a:endParaRPr lang="en-US" sz="4000" dirty="0"/>
          </a:p>
          <a:p>
            <a:pPr marL="0" indent="0">
              <a:buNone/>
            </a:pPr>
            <a:endParaRPr lang="en-US" sz="3600" dirty="0"/>
          </a:p>
          <a:p>
            <a:pPr marL="0" indent="0">
              <a:buNone/>
            </a:pPr>
            <a:r>
              <a:rPr lang="en-US" sz="3600" dirty="0"/>
              <a:t>It is in giving that we receive, and the opposite is true as well, ‘when we are most self-focused , we tend to be miserable’.</a:t>
            </a:r>
          </a:p>
          <a:p>
            <a:pPr marL="0" indent="0">
              <a:buNone/>
            </a:pPr>
            <a:endParaRPr lang="en-US" sz="3600" dirty="0"/>
          </a:p>
          <a:p>
            <a:pPr marL="0" indent="0">
              <a:buNone/>
            </a:pPr>
            <a:endParaRPr lang="en-US" sz="3600" dirty="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332418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427C6-4874-4345-BC34-430A7B3D866F}"/>
              </a:ext>
            </a:extLst>
          </p:cNvPr>
          <p:cNvSpPr>
            <a:spLocks noGrp="1"/>
          </p:cNvSpPr>
          <p:nvPr>
            <p:ph type="title"/>
          </p:nvPr>
        </p:nvSpPr>
        <p:spPr>
          <a:xfrm>
            <a:off x="838200" y="681037"/>
            <a:ext cx="10515600" cy="500063"/>
          </a:xfrm>
        </p:spPr>
        <p:txBody>
          <a:bodyPr>
            <a:normAutofit/>
          </a:bodyPr>
          <a:lstStyle/>
          <a:p>
            <a:pPr algn="ctr"/>
            <a:r>
              <a:rPr lang="en-US" sz="2000" dirty="0">
                <a:latin typeface="+mn-lt"/>
                <a:cs typeface="Calibri" panose="020F0502020204030204" pitchFamily="34" charset="0"/>
              </a:rPr>
              <a:t>Slide 3</a:t>
            </a:r>
          </a:p>
        </p:txBody>
      </p:sp>
      <p:sp>
        <p:nvSpPr>
          <p:cNvPr id="3" name="Content Placeholder 2">
            <a:extLst>
              <a:ext uri="{FF2B5EF4-FFF2-40B4-BE49-F238E27FC236}">
                <a16:creationId xmlns:a16="http://schemas.microsoft.com/office/drawing/2014/main" id="{13E3D412-9D93-4FAE-A38B-3ACC040C7C7A}"/>
              </a:ext>
            </a:extLst>
          </p:cNvPr>
          <p:cNvSpPr>
            <a:spLocks noGrp="1"/>
          </p:cNvSpPr>
          <p:nvPr>
            <p:ph idx="1"/>
          </p:nvPr>
        </p:nvSpPr>
        <p:spPr>
          <a:xfrm>
            <a:off x="838200" y="1322174"/>
            <a:ext cx="10515600" cy="5449330"/>
          </a:xfrm>
        </p:spPr>
        <p:txBody>
          <a:bodyPr>
            <a:normAutofit lnSpcReduction="10000"/>
          </a:bodyPr>
          <a:lstStyle/>
          <a:p>
            <a:pPr marL="0" indent="0">
              <a:buNone/>
            </a:pPr>
            <a:r>
              <a:rPr lang="en-US" sz="4800" b="1" dirty="0">
                <a:latin typeface="+mn-lt"/>
                <a:cs typeface="Calibri" panose="020F0502020204030204" pitchFamily="34" charset="0"/>
              </a:rPr>
              <a:t>Generosity is important for survival.</a:t>
            </a:r>
          </a:p>
          <a:p>
            <a:pPr marL="0" indent="0">
              <a:buNone/>
            </a:pPr>
            <a:endParaRPr lang="en-US" sz="4800" b="1" dirty="0">
              <a:latin typeface="+mn-lt"/>
              <a:cs typeface="Calibri" panose="020F0502020204030204" pitchFamily="34" charset="0"/>
            </a:endParaRPr>
          </a:p>
          <a:p>
            <a:r>
              <a:rPr lang="en-US" sz="4000" dirty="0">
                <a:cs typeface="Calibri" panose="020F0502020204030204" pitchFamily="34" charset="0"/>
              </a:rPr>
              <a:t>The reward centers of our brain light up as strongly when we give as when we receive, sometimes even more so.</a:t>
            </a:r>
          </a:p>
          <a:p>
            <a:r>
              <a:rPr lang="en-US" sz="4000" dirty="0">
                <a:latin typeface="+mn-lt"/>
                <a:cs typeface="Calibri" panose="020F0502020204030204" pitchFamily="34" charset="0"/>
              </a:rPr>
              <a:t>Generosity is associated  with better health and longer life expectancy.</a:t>
            </a:r>
          </a:p>
          <a:p>
            <a:r>
              <a:rPr lang="en-US" sz="4000" dirty="0">
                <a:cs typeface="Calibri" panose="020F0502020204030204" pitchFamily="34" charset="0"/>
              </a:rPr>
              <a:t>Money can buy happiness, if we spend it on other people, as research indicates.</a:t>
            </a:r>
            <a:endParaRPr lang="en-US" sz="4000" dirty="0">
              <a:latin typeface="+mn-lt"/>
              <a:cs typeface="Calibri" panose="020F0502020204030204" pitchFamily="34" charset="0"/>
            </a:endParaRPr>
          </a:p>
          <a:p>
            <a:endParaRPr lang="en-US" sz="4000" dirty="0">
              <a:latin typeface="+mn-lt"/>
              <a:cs typeface="Calibri" panose="020F0502020204030204" pitchFamily="34" charset="0"/>
            </a:endParaRPr>
          </a:p>
        </p:txBody>
      </p:sp>
    </p:spTree>
    <p:extLst>
      <p:ext uri="{BB962C8B-B14F-4D97-AF65-F5344CB8AC3E}">
        <p14:creationId xmlns:p14="http://schemas.microsoft.com/office/powerpoint/2010/main" val="18455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C2E6-D884-4C6C-A8DA-19DEC3557C1B}"/>
              </a:ext>
            </a:extLst>
          </p:cNvPr>
          <p:cNvSpPr>
            <a:spLocks noGrp="1"/>
          </p:cNvSpPr>
          <p:nvPr>
            <p:ph type="title"/>
          </p:nvPr>
        </p:nvSpPr>
        <p:spPr>
          <a:xfrm>
            <a:off x="838200" y="365125"/>
            <a:ext cx="10515600" cy="498475"/>
          </a:xfrm>
        </p:spPr>
        <p:txBody>
          <a:bodyPr>
            <a:normAutofit/>
          </a:bodyPr>
          <a:lstStyle/>
          <a:p>
            <a:pPr algn="ctr"/>
            <a:r>
              <a:rPr lang="en-US" sz="2000" dirty="0"/>
              <a:t>Slide 4</a:t>
            </a:r>
          </a:p>
        </p:txBody>
      </p:sp>
      <p:sp>
        <p:nvSpPr>
          <p:cNvPr id="3" name="Content Placeholder 2">
            <a:extLst>
              <a:ext uri="{FF2B5EF4-FFF2-40B4-BE49-F238E27FC236}">
                <a16:creationId xmlns:a16="http://schemas.microsoft.com/office/drawing/2014/main" id="{F7752391-5D1C-4EA5-A8A2-7752E6B72A30}"/>
              </a:ext>
            </a:extLst>
          </p:cNvPr>
          <p:cNvSpPr>
            <a:spLocks noGrp="1"/>
          </p:cNvSpPr>
          <p:nvPr>
            <p:ph idx="1"/>
          </p:nvPr>
        </p:nvSpPr>
        <p:spPr>
          <a:xfrm>
            <a:off x="838200" y="990600"/>
            <a:ext cx="10515600" cy="5186363"/>
          </a:xfrm>
        </p:spPr>
        <p:txBody>
          <a:bodyPr>
            <a:normAutofit lnSpcReduction="10000"/>
          </a:bodyPr>
          <a:lstStyle/>
          <a:p>
            <a:pPr marL="0" indent="0">
              <a:buNone/>
            </a:pPr>
            <a:endParaRPr lang="en-US" sz="4000" dirty="0"/>
          </a:p>
          <a:p>
            <a:pPr marL="0" indent="0">
              <a:buNone/>
            </a:pPr>
            <a:r>
              <a:rPr lang="en-US" sz="4000" b="1" dirty="0"/>
              <a:t>Not just about money</a:t>
            </a:r>
          </a:p>
          <a:p>
            <a:pPr marL="0" indent="0">
              <a:buNone/>
            </a:pPr>
            <a:endParaRPr lang="en-US" sz="4000" b="1" dirty="0"/>
          </a:p>
          <a:p>
            <a:r>
              <a:rPr lang="en-US" sz="4000" dirty="0"/>
              <a:t>Giving of our time is just as important as the money we give.</a:t>
            </a:r>
          </a:p>
          <a:p>
            <a:r>
              <a:rPr lang="en-US" sz="4000" dirty="0"/>
              <a:t>Generosity leads to a sense of purpose.</a:t>
            </a:r>
          </a:p>
          <a:p>
            <a:r>
              <a:rPr lang="en-US" sz="4000" dirty="0"/>
              <a:t>Purpose is about how we contribute and how we are generous to others; how we feel needed by and of value to others.</a:t>
            </a:r>
          </a:p>
        </p:txBody>
      </p:sp>
    </p:spTree>
    <p:extLst>
      <p:ext uri="{BB962C8B-B14F-4D97-AF65-F5344CB8AC3E}">
        <p14:creationId xmlns:p14="http://schemas.microsoft.com/office/powerpoint/2010/main" val="1737864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7C2057-283D-409B-BA91-D4C7A2F28790}"/>
              </a:ext>
            </a:extLst>
          </p:cNvPr>
          <p:cNvSpPr>
            <a:spLocks noGrp="1"/>
          </p:cNvSpPr>
          <p:nvPr>
            <p:ph type="title"/>
          </p:nvPr>
        </p:nvSpPr>
        <p:spPr>
          <a:xfrm>
            <a:off x="838200" y="365126"/>
            <a:ext cx="10515600" cy="482040"/>
          </a:xfrm>
        </p:spPr>
        <p:txBody>
          <a:bodyPr>
            <a:normAutofit/>
          </a:bodyPr>
          <a:lstStyle/>
          <a:p>
            <a:pPr algn="ctr"/>
            <a:r>
              <a:rPr lang="en-US" sz="2000" dirty="0"/>
              <a:t>Slide 5</a:t>
            </a:r>
          </a:p>
        </p:txBody>
      </p:sp>
      <p:sp>
        <p:nvSpPr>
          <p:cNvPr id="5" name="Content Placeholder 4">
            <a:extLst>
              <a:ext uri="{FF2B5EF4-FFF2-40B4-BE49-F238E27FC236}">
                <a16:creationId xmlns:a16="http://schemas.microsoft.com/office/drawing/2014/main" id="{7E4E0066-A675-4C9A-9780-244A043167F6}"/>
              </a:ext>
            </a:extLst>
          </p:cNvPr>
          <p:cNvSpPr>
            <a:spLocks noGrp="1"/>
          </p:cNvSpPr>
          <p:nvPr>
            <p:ph idx="1"/>
          </p:nvPr>
        </p:nvSpPr>
        <p:spPr>
          <a:xfrm>
            <a:off x="838200" y="897778"/>
            <a:ext cx="10515600" cy="5704727"/>
          </a:xfrm>
        </p:spPr>
        <p:txBody>
          <a:bodyPr>
            <a:normAutofit lnSpcReduction="10000"/>
          </a:bodyPr>
          <a:lstStyle/>
          <a:p>
            <a:r>
              <a:rPr lang="en-US" sz="4000" b="1" dirty="0"/>
              <a:t>Generosity leads to meaning</a:t>
            </a:r>
          </a:p>
          <a:p>
            <a:pPr marL="0" indent="0">
              <a:buNone/>
            </a:pPr>
            <a:endParaRPr lang="en-US" sz="4000" dirty="0"/>
          </a:p>
          <a:p>
            <a:r>
              <a:rPr lang="en-US" sz="4000" dirty="0"/>
              <a:t>Compassion and generosity are at the center of our humanity.  It’s what makes our lives joyful and meaningful.</a:t>
            </a:r>
          </a:p>
          <a:p>
            <a:pPr marL="0" indent="0">
              <a:buNone/>
            </a:pPr>
            <a:endParaRPr lang="en-US" sz="4000" dirty="0"/>
          </a:p>
          <a:p>
            <a:r>
              <a:rPr lang="en-US" sz="4000" dirty="0"/>
              <a:t>The Archbishop also states that we are fundamentally good.  The aberration is not the good person; the aberration is the bad person.  We are made for goodness.</a:t>
            </a:r>
          </a:p>
          <a:p>
            <a:pPr marL="0" indent="0">
              <a:buNone/>
            </a:pPr>
            <a:endParaRPr lang="en-US" sz="4000" dirty="0"/>
          </a:p>
        </p:txBody>
      </p:sp>
    </p:spTree>
    <p:extLst>
      <p:ext uri="{BB962C8B-B14F-4D97-AF65-F5344CB8AC3E}">
        <p14:creationId xmlns:p14="http://schemas.microsoft.com/office/powerpoint/2010/main" val="107073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50D7-8D80-46D6-840E-54E9B7684480}"/>
              </a:ext>
            </a:extLst>
          </p:cNvPr>
          <p:cNvSpPr>
            <a:spLocks noGrp="1"/>
          </p:cNvSpPr>
          <p:nvPr>
            <p:ph type="title"/>
          </p:nvPr>
        </p:nvSpPr>
        <p:spPr>
          <a:xfrm>
            <a:off x="838200" y="365126"/>
            <a:ext cx="10515600" cy="455146"/>
          </a:xfrm>
        </p:spPr>
        <p:txBody>
          <a:bodyPr>
            <a:normAutofit/>
          </a:bodyPr>
          <a:lstStyle/>
          <a:p>
            <a:pPr algn="ctr"/>
            <a:r>
              <a:rPr lang="en-US" sz="2000" dirty="0"/>
              <a:t>Slide 6</a:t>
            </a:r>
          </a:p>
        </p:txBody>
      </p:sp>
      <p:sp>
        <p:nvSpPr>
          <p:cNvPr id="3" name="Content Placeholder 2">
            <a:extLst>
              <a:ext uri="{FF2B5EF4-FFF2-40B4-BE49-F238E27FC236}">
                <a16:creationId xmlns:a16="http://schemas.microsoft.com/office/drawing/2014/main" id="{963F0353-DF01-4160-BEDB-DE89015EB955}"/>
              </a:ext>
            </a:extLst>
          </p:cNvPr>
          <p:cNvSpPr>
            <a:spLocks noGrp="1"/>
          </p:cNvSpPr>
          <p:nvPr>
            <p:ph idx="1"/>
          </p:nvPr>
        </p:nvSpPr>
        <p:spPr>
          <a:xfrm>
            <a:off x="923365" y="995082"/>
            <a:ext cx="10515600" cy="5862918"/>
          </a:xfrm>
        </p:spPr>
        <p:txBody>
          <a:bodyPr>
            <a:normAutofit/>
          </a:bodyPr>
          <a:lstStyle/>
          <a:p>
            <a:pPr marL="0" indent="0">
              <a:buNone/>
            </a:pPr>
            <a:r>
              <a:rPr lang="en-US" sz="3600" b="1" dirty="0"/>
              <a:t>The problems that we are facing today are very difficult to solve.</a:t>
            </a:r>
          </a:p>
          <a:p>
            <a:r>
              <a:rPr lang="en-US" sz="3600" dirty="0"/>
              <a:t>Both religious and secular education are needed.</a:t>
            </a:r>
          </a:p>
          <a:p>
            <a:r>
              <a:rPr lang="en-US" sz="3600" dirty="0"/>
              <a:t>We need to educate children about the value of compassion and the value of applying our minds to solve the worlds difficult problems.</a:t>
            </a:r>
          </a:p>
          <a:p>
            <a:r>
              <a:rPr lang="en-US" sz="3600" dirty="0"/>
              <a:t>Do what you can to help solve the worlds problems.</a:t>
            </a:r>
          </a:p>
          <a:p>
            <a:r>
              <a:rPr lang="en-US" sz="3600" dirty="0"/>
              <a:t>Give the world your love, your service, your healing, but you can also give it your joy.  This, too, is a great gift.</a:t>
            </a:r>
          </a:p>
          <a:p>
            <a:pPr marL="0" indent="0">
              <a:buNone/>
            </a:pPr>
            <a:endParaRPr lang="en-US" sz="4000" dirty="0"/>
          </a:p>
          <a:p>
            <a:pPr marL="0" indent="0">
              <a:buNone/>
            </a:pPr>
            <a:endParaRPr lang="en-US" sz="4000" dirty="0"/>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3785040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24096-B0FB-48F4-812F-B24DD7E9B2E9}"/>
              </a:ext>
            </a:extLst>
          </p:cNvPr>
          <p:cNvSpPr>
            <a:spLocks noGrp="1"/>
          </p:cNvSpPr>
          <p:nvPr>
            <p:ph type="title"/>
          </p:nvPr>
        </p:nvSpPr>
        <p:spPr>
          <a:xfrm>
            <a:off x="838200" y="365126"/>
            <a:ext cx="10515600" cy="315911"/>
          </a:xfrm>
        </p:spPr>
        <p:txBody>
          <a:bodyPr>
            <a:noAutofit/>
          </a:bodyPr>
          <a:lstStyle/>
          <a:p>
            <a:pPr algn="ctr"/>
            <a:r>
              <a:rPr lang="en-US" sz="2000" dirty="0"/>
              <a:t>Slide 7</a:t>
            </a:r>
          </a:p>
        </p:txBody>
      </p:sp>
      <p:sp>
        <p:nvSpPr>
          <p:cNvPr id="3" name="Content Placeholder 2">
            <a:extLst>
              <a:ext uri="{FF2B5EF4-FFF2-40B4-BE49-F238E27FC236}">
                <a16:creationId xmlns:a16="http://schemas.microsoft.com/office/drawing/2014/main" id="{C0CC0C91-739C-4E58-8608-1B5FCF93786A}"/>
              </a:ext>
            </a:extLst>
          </p:cNvPr>
          <p:cNvSpPr>
            <a:spLocks noGrp="1"/>
          </p:cNvSpPr>
          <p:nvPr>
            <p:ph idx="1"/>
          </p:nvPr>
        </p:nvSpPr>
        <p:spPr>
          <a:xfrm>
            <a:off x="838200" y="1048871"/>
            <a:ext cx="10515600" cy="5128092"/>
          </a:xfrm>
        </p:spPr>
        <p:txBody>
          <a:bodyPr lIns="91440">
            <a:normAutofit lnSpcReduction="10000"/>
          </a:bodyPr>
          <a:lstStyle/>
          <a:p>
            <a:pPr marL="457200" lvl="1" indent="0">
              <a:buNone/>
            </a:pPr>
            <a:r>
              <a:rPr lang="en-US" sz="3900" b="1" dirty="0"/>
              <a:t>Generosity of Spirit</a:t>
            </a:r>
          </a:p>
          <a:p>
            <a:pPr marL="457200" lvl="1" indent="0">
              <a:buNone/>
            </a:pPr>
            <a:endParaRPr lang="en-US" sz="4300" b="1" dirty="0"/>
          </a:p>
          <a:p>
            <a:pPr lvl="1"/>
            <a:r>
              <a:rPr lang="en-US" sz="3000" dirty="0"/>
              <a:t>This is the quality that both the Dalai Lama and Archbishop Tutu both have, perhaps more than any other.</a:t>
            </a:r>
          </a:p>
          <a:p>
            <a:pPr lvl="1"/>
            <a:r>
              <a:rPr lang="en-US" sz="3000" dirty="0"/>
              <a:t>Giving of our wisdom, moral and ethical teachings.</a:t>
            </a:r>
          </a:p>
          <a:p>
            <a:pPr lvl="1"/>
            <a:r>
              <a:rPr lang="en-US" sz="3000" dirty="0"/>
              <a:t>It means being big-hearted, magnanimous, tolerant, broad-minded, patient, forgiving and kind. </a:t>
            </a:r>
          </a:p>
          <a:p>
            <a:pPr lvl="1"/>
            <a:r>
              <a:rPr lang="en-US" sz="3000" dirty="0"/>
              <a:t>Also described as becoming an oasis of peace, a pool of serenity that ripples out to all of those around us.</a:t>
            </a:r>
          </a:p>
          <a:p>
            <a:pPr lvl="1"/>
            <a:r>
              <a:rPr lang="en-US" sz="3000" dirty="0"/>
              <a:t>When we practice generosity of the spirit, we are in many ways practicing all the other pillars of joy.</a:t>
            </a:r>
          </a:p>
        </p:txBody>
      </p:sp>
    </p:spTree>
    <p:extLst>
      <p:ext uri="{BB962C8B-B14F-4D97-AF65-F5344CB8AC3E}">
        <p14:creationId xmlns:p14="http://schemas.microsoft.com/office/powerpoint/2010/main" val="3025330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93668-3363-4511-8A12-E10B82A1EC2C}"/>
              </a:ext>
            </a:extLst>
          </p:cNvPr>
          <p:cNvSpPr>
            <a:spLocks noGrp="1"/>
          </p:cNvSpPr>
          <p:nvPr>
            <p:ph type="title"/>
          </p:nvPr>
        </p:nvSpPr>
        <p:spPr>
          <a:xfrm>
            <a:off x="838200" y="365126"/>
            <a:ext cx="10515600" cy="315912"/>
          </a:xfrm>
        </p:spPr>
        <p:txBody>
          <a:bodyPr>
            <a:noAutofit/>
          </a:bodyPr>
          <a:lstStyle/>
          <a:p>
            <a:pPr algn="ctr"/>
            <a:r>
              <a:rPr lang="en-US" sz="2000" dirty="0"/>
              <a:t>Slide 8</a:t>
            </a:r>
          </a:p>
        </p:txBody>
      </p:sp>
      <p:sp>
        <p:nvSpPr>
          <p:cNvPr id="3" name="Content Placeholder 2">
            <a:extLst>
              <a:ext uri="{FF2B5EF4-FFF2-40B4-BE49-F238E27FC236}">
                <a16:creationId xmlns:a16="http://schemas.microsoft.com/office/drawing/2014/main" id="{44B7AF94-2DC1-441F-8CE8-91AAB04AA991}"/>
              </a:ext>
            </a:extLst>
          </p:cNvPr>
          <p:cNvSpPr>
            <a:spLocks noGrp="1"/>
          </p:cNvSpPr>
          <p:nvPr>
            <p:ph idx="1"/>
          </p:nvPr>
        </p:nvSpPr>
        <p:spPr>
          <a:xfrm>
            <a:off x="838200" y="1411941"/>
            <a:ext cx="10515600" cy="4765022"/>
          </a:xfrm>
        </p:spPr>
        <p:txBody>
          <a:bodyPr>
            <a:normAutofit fontScale="40000" lnSpcReduction="20000"/>
          </a:bodyPr>
          <a:lstStyle/>
          <a:p>
            <a:pPr marL="0" indent="0">
              <a:buNone/>
            </a:pPr>
            <a:r>
              <a:rPr lang="en-US" sz="7600" b="1" dirty="0"/>
              <a:t>Generous people give out of their substance, whether large or small.</a:t>
            </a:r>
          </a:p>
          <a:p>
            <a:pPr marL="0" indent="0">
              <a:buNone/>
            </a:pPr>
            <a:endParaRPr lang="en-US" sz="4000" dirty="0"/>
          </a:p>
          <a:p>
            <a:r>
              <a:rPr lang="en-US" sz="7000" dirty="0"/>
              <a:t>This is illustrated in the Gospel of Luke 21: 1-4 </a:t>
            </a:r>
          </a:p>
          <a:p>
            <a:endParaRPr lang="en-US" sz="7000" dirty="0"/>
          </a:p>
          <a:p>
            <a:r>
              <a:rPr lang="en-US" sz="7000" dirty="0"/>
              <a:t>Jesus compares the widows mite to the rich man’s gifts – demonstrating that the gifts of all are needed and used in God’s economy. </a:t>
            </a:r>
          </a:p>
          <a:p>
            <a:endParaRPr lang="en-US" sz="7000" dirty="0"/>
          </a:p>
          <a:p>
            <a:r>
              <a:rPr lang="en-US" sz="7000" dirty="0"/>
              <a:t>Jesus said “Truly, I tell you, this poor widow has put in more than all of them.  For they all contributed of their abundance, but she out of her poverty put in all she had to live on.”</a:t>
            </a:r>
          </a:p>
          <a:p>
            <a:pPr marL="0" indent="0">
              <a:buNone/>
            </a:pPr>
            <a:r>
              <a:rPr lang="en-US" sz="4000" dirty="0"/>
              <a:t>	</a:t>
            </a:r>
          </a:p>
          <a:p>
            <a:pPr marL="0" indent="0">
              <a:buNone/>
            </a:pPr>
            <a:endParaRPr lang="en-US" sz="4000" dirty="0"/>
          </a:p>
        </p:txBody>
      </p:sp>
    </p:spTree>
    <p:extLst>
      <p:ext uri="{BB962C8B-B14F-4D97-AF65-F5344CB8AC3E}">
        <p14:creationId xmlns:p14="http://schemas.microsoft.com/office/powerpoint/2010/main" val="236271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665</Words>
  <Application>Microsoft Office PowerPoint</Application>
  <PresentationFormat>Widescreen</PresentationFormat>
  <Paragraphs>69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vt:lpstr>
      <vt:lpstr>Slide 1</vt:lpstr>
      <vt:lpstr>Slide 2</vt:lpstr>
      <vt:lpstr>Slide 3</vt:lpstr>
      <vt:lpstr>Slide 4</vt:lpstr>
      <vt:lpstr>Slide 5</vt:lpstr>
      <vt:lpstr>Slide 6</vt:lpstr>
      <vt:lpstr>Slide 7</vt:lpstr>
      <vt:lpstr>Slide 8</vt:lpstr>
      <vt:lpstr>PowerPoint Presentation</vt:lpstr>
      <vt:lpstr>PowerPoint Presentation</vt:lpstr>
      <vt:lpstr>Generosity Practices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B</dc:creator>
  <cp:lastModifiedBy>Chris Harris</cp:lastModifiedBy>
  <cp:revision>60</cp:revision>
  <cp:lastPrinted>2020-06-28T02:15:44Z</cp:lastPrinted>
  <dcterms:created xsi:type="dcterms:W3CDTF">2020-06-20T02:02:46Z</dcterms:created>
  <dcterms:modified xsi:type="dcterms:W3CDTF">2020-06-28T12:54:09Z</dcterms:modified>
</cp:coreProperties>
</file>